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575" r:id="rId2"/>
    <p:sldId id="1576" r:id="rId3"/>
    <p:sldId id="298" r:id="rId4"/>
    <p:sldId id="288" r:id="rId5"/>
    <p:sldId id="282" r:id="rId6"/>
    <p:sldId id="287" r:id="rId7"/>
    <p:sldId id="290" r:id="rId8"/>
    <p:sldId id="1615" r:id="rId9"/>
    <p:sldId id="299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508D5-D1BC-4058-9E7E-7177372D9478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17FF-4584-4C96-AE46-366581AAFA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78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433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7551C-8B03-43F4-AC4A-1ED9E9ABC06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29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7551C-8B03-43F4-AC4A-1ED9E9ABC06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60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US department of Interior &amp; US Army Corps of Engineers has identified the need to manage the impact of sediment in a more sustainable manner utilizing fewer resources in Hydro dams.  </a:t>
            </a:r>
            <a:endParaRPr lang="en-US">
              <a:cs typeface="Calibri"/>
            </a:endParaRPr>
          </a:p>
          <a:p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 b="1"/>
              <a:t>Reduce sediment: - </a:t>
            </a:r>
            <a:r>
              <a:rPr lang="en-US" u="sng"/>
              <a:t>Afforestation</a:t>
            </a:r>
            <a:r>
              <a:rPr lang="en-US"/>
              <a:t>:</a:t>
            </a:r>
            <a:endParaRPr lang="en-US">
              <a:cs typeface="Calibri"/>
            </a:endParaRPr>
          </a:p>
          <a:p>
            <a:r>
              <a:rPr lang="en-US"/>
              <a:t>By planting native species of plants and tress upstream to support sediment and reduce runoff.</a:t>
            </a:r>
            <a:endParaRPr lang="en-US">
              <a:cs typeface="Calibri"/>
            </a:endParaRPr>
          </a:p>
          <a:p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 b="1"/>
              <a:t>Rerouting sediment - </a:t>
            </a:r>
            <a:r>
              <a:rPr lang="en-US" u="sng"/>
              <a:t>Sediment Bypass tunnel</a:t>
            </a:r>
            <a:r>
              <a:rPr lang="en-US"/>
              <a:t>:</a:t>
            </a:r>
            <a:endParaRPr lang="en-US">
              <a:cs typeface="Calibri"/>
            </a:endParaRPr>
          </a:p>
          <a:p>
            <a:r>
              <a:rPr lang="en-US"/>
              <a:t>Limited to the initial design of hydro dams and therefore must be planned for prior to the commencement of construction.  </a:t>
            </a:r>
            <a:endParaRPr lang="en-US">
              <a:cs typeface="Calibri"/>
            </a:endParaRPr>
          </a:p>
          <a:p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 b="1"/>
              <a:t>Remove Sediment - </a:t>
            </a:r>
            <a:r>
              <a:rPr lang="en-US" u="sng"/>
              <a:t>Dredging</a:t>
            </a:r>
            <a:r>
              <a:rPr lang="en-US"/>
              <a:t>:</a:t>
            </a:r>
            <a:endParaRPr lang="en-US">
              <a:cs typeface="Calibri"/>
            </a:endParaRPr>
          </a:p>
          <a:p>
            <a:r>
              <a:rPr lang="en-US"/>
              <a:t> Involves the removal of sediment that is stationary in the Hydro dam reservoir and its permanent relocation.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7551C-8B03-43F4-AC4A-1ED9E9ABC06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470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r>
              <a:rPr lang="en-US"/>
              <a:t>·       Dredging most used method of sediment control in the US   </a:t>
            </a:r>
            <a:endParaRPr lang="en-US">
              <a:cs typeface="Calibri"/>
            </a:endParaRPr>
          </a:p>
          <a:p>
            <a:r>
              <a:rPr lang="en-US"/>
              <a:t>·       Equipment and labor costs are high and recurring</a:t>
            </a:r>
            <a:endParaRPr lang="en-US">
              <a:cs typeface="Calibri"/>
            </a:endParaRPr>
          </a:p>
          <a:p>
            <a:r>
              <a:rPr lang="en-US"/>
              <a:t>·       There is a need to continue dredging as the sediment will continue to refill reservoirs.</a:t>
            </a:r>
            <a:endParaRPr lang="en-US">
              <a:cs typeface="Calibri"/>
            </a:endParaRPr>
          </a:p>
          <a:p>
            <a:r>
              <a:rPr lang="en-US"/>
              <a:t>·       Use of fossil fuels such as diesel for operation</a:t>
            </a:r>
            <a:endParaRPr lang="en-US">
              <a:cs typeface="Calibri"/>
            </a:endParaRPr>
          </a:p>
          <a:p>
            <a:r>
              <a:rPr lang="en-US"/>
              <a:t>·       Limitations of depths greater than 100 Meters</a:t>
            </a:r>
            <a:endParaRPr lang="en-US">
              <a:cs typeface="Calibri"/>
            </a:endParaRPr>
          </a:p>
          <a:p>
            <a:r>
              <a:rPr lang="en-US"/>
              <a:t>·       Impacts communities and ecosystems downriver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7551C-8B03-43F4-AC4A-1ED9E9ABC06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7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Watershed located at the mouth of the upstream river.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We propose utilisation of a sediment sump and weir (thickening process)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Weir could be constructed from: sheet piles, or submerged gabion wall (more sustainable)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Floating pontoon pump or turret pump localised to sump (submerged HDPE suction line)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HDPE discharge pipe orientated towards downstream outlet for re-introduction to river flow, Could be routed around external periphery of reservoir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Optical laser diffraction sensor, both upstream and downstream, which talk to a PLC to control flow rate of sediment to mimic the upstream natural fluctuations.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7551C-8B03-43F4-AC4A-1ED9E9ABC06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73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Watershed located at the mouth of the upstream river.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We propose utilisation of a sediment sump and weir (thickening process)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Weir could be constructed from: sheet piles, or submerged gabion wall (more sustainable)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Floating pontoon pump or turret pump localised to sump (submerged HDPE suction line)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HDPE discharge pipe orientated towards downstream outlet for re-introduction to river flow, Could be routed around external periphery of reservoir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Optical laser diffraction sensor, both upstream and downstream, which talk to a PLC to control flow rate of sediment to mimic the upstream natural fluctuations.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7551C-8B03-43F4-AC4A-1ED9E9ABC06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0653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7551C-8B03-43F4-AC4A-1ED9E9ABC06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86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5480-A3B1-196D-69CA-C1F4C69CD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1FC21-8380-FA9D-54AF-D7566AB35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1D7FD-A780-D922-D6AD-D92D9D15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2989-E54D-44A8-A333-C6C0C0CB6189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4A537-AA08-A560-8FFA-2C279903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D920E-E41E-31D4-C8B0-4DF9D439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96B-F33C-4121-AFEC-1EF832E016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19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F118-AE30-B72A-FE40-5530051C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10243-AE78-DA0D-1017-3DA5D13B7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595F3-A2B9-D43D-0C56-FE33B918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2989-E54D-44A8-A333-C6C0C0CB6189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43634-EE4B-E3E9-7CB6-88DC11F4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77266-9838-4119-C3C0-56E3BD3F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96B-F33C-4121-AFEC-1EF832E016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547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17628-E292-E2A0-DB0E-63B2BB6AC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A821E-F438-715E-748C-E697A7F2B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2311C-8D7E-692F-466D-335E9304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2989-E54D-44A8-A333-C6C0C0CB6189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88345-1680-B6AE-2EBD-3A6CD905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A785C-33BF-CAC9-025B-30CA079E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96B-F33C-4121-AFEC-1EF832E016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48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B5C53-BC6E-8491-7056-1D61A188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033FD-4BFF-0731-6EEA-87DCA4E2B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D0A46-D310-4B6A-736E-0DCCBDE0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2989-E54D-44A8-A333-C6C0C0CB6189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EE1DA-F043-4F61-D8D9-512753F3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3D82C-5E9F-85D1-CDF7-B5A76E53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96B-F33C-4121-AFEC-1EF832E016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98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F2F2-D529-259B-54B6-707D616C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878EE-469B-3BEF-354A-387AFE3D5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CAC02-AC16-AE64-3F6E-1A4BF988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2989-E54D-44A8-A333-C6C0C0CB6189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29CB-5498-D1A5-BD73-7C7EB29F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471A8-1A0D-E957-40EC-12D346CD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96B-F33C-4121-AFEC-1EF832E016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96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7D73-060B-041C-F8D2-F46A92DD6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8ED4E-B35B-9BA3-6720-CAB8A6147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194EE-6DEE-B0EF-B1E1-F5EB3CAE8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E8F3F-2218-ED36-118F-B3FA118BC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2989-E54D-44A8-A333-C6C0C0CB6189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B8A54-D056-3FD7-75D4-B2EA1355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472CC-D4E3-02D0-66C7-AD12C211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96B-F33C-4121-AFEC-1EF832E016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13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885E-AC1B-1759-9DAB-41B663E3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7BFC1-6BAC-BCE0-3235-359B03395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13565-BDD8-A5A8-6C17-5EB7E5663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FB2BC-64AF-5963-133D-516B73F14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60060-9323-D484-6FAD-877CA71D9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53F09-C3B7-7788-4F47-6BFF28B7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2989-E54D-44A8-A333-C6C0C0CB6189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686C6-81CE-9FD5-E540-41F9C8D6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7C0DC-4A27-7796-AEF8-11AFB402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96B-F33C-4121-AFEC-1EF832E016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74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64D5-3B78-1CBA-4994-3385CDD9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031B8-EBEA-493B-9BB9-0833DF22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2989-E54D-44A8-A333-C6C0C0CB6189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94882-5F4D-B7FC-D84D-E32000C6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180F3-4DA3-3B5A-99AE-9E9A473E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96B-F33C-4121-AFEC-1EF832E016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88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6E61E-4E91-217D-5EDE-85DF5CC7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2989-E54D-44A8-A333-C6C0C0CB6189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871A4-01CE-E425-C772-7A375EDA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F3F49-AFF3-3526-B208-914760CF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96B-F33C-4121-AFEC-1EF832E016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796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C513-E48A-E161-B7C8-57891880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0A779-DE75-2582-6C96-BC36204AA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7256B-15C4-396C-5A0E-3F252E0AE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B7921-C11E-B43D-637E-1CC76F2F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2989-E54D-44A8-A333-C6C0C0CB6189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2AB0E-04BC-B784-4EEF-1C7757B5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688C-0064-EFE5-4DE8-06447F6D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96B-F33C-4121-AFEC-1EF832E016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34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FFD3-36DA-6987-9774-BEFF4D5E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C394F-7C16-4D0C-2E2B-0AAE0FB10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FFA9F-69BA-13C9-6371-F34304983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A018F-1E99-F001-3309-BD5783BE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2989-E54D-44A8-A333-C6C0C0CB6189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4AE47-E93F-DB18-C256-73C3BEB1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C0183-6700-5B12-4898-867BEFA5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96B-F33C-4121-AFEC-1EF832E016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29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96EEF-32F7-32D3-481B-6F9636C84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9CF9A-D933-CA55-4009-ED669EB5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4D565-09EF-155B-8FA7-7DB917B2D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62989-E54D-44A8-A333-C6C0C0CB6189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60832-F451-A902-39A7-1168A1494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61CF5-6D81-34EF-D8F1-67ACF0A4B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FF96B-F33C-4121-AFEC-1EF832E016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91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atthew.Cleminson@student.curtin.edu.au" TargetMode="External"/><Relationship Id="rId5" Type="http://schemas.openxmlformats.org/officeDocument/2006/relationships/hyperlink" Target="mailto:jacob.boon@student.curtin.edu.au" TargetMode="External"/><Relationship Id="rId4" Type="http://schemas.openxmlformats.org/officeDocument/2006/relationships/hyperlink" Target="mailto:Jamie.Attree@student.curtin.edu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8"/>
            <a:ext cx="1757713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STUDENT PITCH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sz="13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NCP01 - G15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sz="13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NCP MIRI 01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dirty="0">
                <a:latin typeface="DengXian" panose="02010600030101010101" pitchFamily="2" charset="-122"/>
                <a:ea typeface="DengXian" panose="02010600030101010101" pitchFamily="2" charset="-122"/>
              </a:rPr>
              <a:t>NOV 28 – DEC 09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sz="13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704257F-5844-074D-A7CF-A2C28476A224}"/>
              </a:ext>
            </a:extLst>
          </p:cNvPr>
          <p:cNvSpPr txBox="1">
            <a:spLocks/>
          </p:cNvSpPr>
          <p:nvPr/>
        </p:nvSpPr>
        <p:spPr>
          <a:xfrm>
            <a:off x="4827374" y="3739949"/>
            <a:ext cx="6703588" cy="2620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AU" sz="2800" b="1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A Sustainable Proposal for </a:t>
            </a:r>
            <a:br>
              <a:rPr lang="en-AU" sz="2800" b="1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</a:br>
            <a:r>
              <a:rPr lang="en-AU" sz="2800" b="1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Sediment Bypass in </a:t>
            </a:r>
            <a:br>
              <a:rPr lang="en-AU" sz="2800" b="1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</a:br>
            <a:r>
              <a:rPr lang="en-AU" sz="2800" b="1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Existing Hydroelectric Plants</a:t>
            </a:r>
            <a:br>
              <a:rPr lang="en-AU" sz="2800" dirty="0">
                <a:latin typeface="DengXian" panose="02010600030101010101" pitchFamily="2" charset="-122"/>
                <a:ea typeface="DengXian" panose="02010600030101010101" pitchFamily="2" charset="-122"/>
                <a:cs typeface="Helvetica" panose="020B0604020202020204" pitchFamily="34" charset="0"/>
              </a:rPr>
            </a:br>
            <a:br>
              <a:rPr lang="en-AU" sz="28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Helvetica" panose="020B0604020202020204" pitchFamily="34" charset="0"/>
              </a:rPr>
            </a:br>
            <a:r>
              <a:rPr lang="en-AU" sz="1700" dirty="0">
                <a:solidFill>
                  <a:schemeClr val="accent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Jamie </a:t>
            </a:r>
            <a:r>
              <a:rPr lang="en-AU" sz="1700" dirty="0" err="1">
                <a:solidFill>
                  <a:schemeClr val="accent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Attree</a:t>
            </a:r>
            <a:br>
              <a:rPr lang="en-AU" sz="1700" dirty="0">
                <a:solidFill>
                  <a:schemeClr val="accent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</a:br>
            <a:r>
              <a:rPr lang="en-AU" sz="1700" dirty="0">
                <a:solidFill>
                  <a:schemeClr val="accent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Jacob Boon</a:t>
            </a:r>
            <a:br>
              <a:rPr lang="en-AU" sz="1700" dirty="0">
                <a:solidFill>
                  <a:schemeClr val="accent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</a:br>
            <a:r>
              <a:rPr lang="en-AU" sz="1700" dirty="0">
                <a:solidFill>
                  <a:schemeClr val="accent2">
                    <a:lumMod val="7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Matthew </a:t>
            </a:r>
            <a:r>
              <a:rPr lang="en-AU" sz="1700" dirty="0" err="1">
                <a:solidFill>
                  <a:schemeClr val="accent2">
                    <a:lumMod val="7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Cleminson</a:t>
            </a:r>
            <a:br>
              <a:rPr lang="en-AU" sz="1700" dirty="0">
                <a:solidFill>
                  <a:schemeClr val="accent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</a:br>
            <a:r>
              <a:rPr lang="en-AU" sz="1700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Taylor Brown</a:t>
            </a:r>
            <a:endParaRPr lang="en-AU" sz="17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9CFEE7-3982-6D47-A9F4-5D8FE7935A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918" y="988531"/>
            <a:ext cx="5768437" cy="2555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076517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3D0439-7D21-851B-6BB2-BB4A3D71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145" y="2828207"/>
            <a:ext cx="7165289" cy="1201581"/>
          </a:xfrm>
          <a:ln>
            <a:solidFill>
              <a:srgbClr val="77B800"/>
            </a:solidFill>
          </a:ln>
        </p:spPr>
        <p:txBody>
          <a:bodyPr lIns="91440" tIns="45720" rIns="91440" bIns="45720" anchor="t"/>
          <a:lstStyle/>
          <a:p>
            <a:pPr algn="ctr"/>
            <a:r>
              <a:rPr lang="en-AU" sz="3600" dirty="0">
                <a:latin typeface="Arial"/>
                <a:cs typeface="Arial"/>
              </a:rPr>
              <a:t>Thank you for listening</a:t>
            </a:r>
            <a:br>
              <a:rPr lang="en-AU" sz="3600" dirty="0">
                <a:latin typeface="Arial"/>
                <a:cs typeface="Arial"/>
              </a:rPr>
            </a:br>
            <a:br>
              <a:rPr lang="en-AU" sz="800" dirty="0"/>
            </a:br>
            <a:r>
              <a:rPr lang="en-AU" sz="3600" dirty="0">
                <a:latin typeface="Arial"/>
                <a:cs typeface="Arial"/>
              </a:rPr>
              <a:t>Questions</a:t>
            </a:r>
            <a:r>
              <a:rPr lang="en-AU" sz="3600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4B6DBA-E2B3-164E-A710-28BAEA11DDEF}"/>
              </a:ext>
            </a:extLst>
          </p:cNvPr>
          <p:cNvGrpSpPr/>
          <p:nvPr/>
        </p:nvGrpSpPr>
        <p:grpSpPr>
          <a:xfrm>
            <a:off x="2639369" y="2628695"/>
            <a:ext cx="6913258" cy="1600607"/>
            <a:chOff x="2542636" y="2628695"/>
            <a:chExt cx="6913258" cy="16006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4E8F09-D041-A3EA-C5A3-9F8A98F68DCA}"/>
                </a:ext>
              </a:extLst>
            </p:cNvPr>
            <p:cNvSpPr/>
            <p:nvPr/>
          </p:nvSpPr>
          <p:spPr bwMode="auto">
            <a:xfrm>
              <a:off x="2542636" y="2628695"/>
              <a:ext cx="652972" cy="1600606"/>
            </a:xfrm>
            <a:prstGeom prst="rect">
              <a:avLst/>
            </a:prstGeom>
            <a:solidFill>
              <a:srgbClr val="77B8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D4283D-58EA-C99E-A77A-B924B247ECC0}"/>
                </a:ext>
              </a:extLst>
            </p:cNvPr>
            <p:cNvSpPr/>
            <p:nvPr/>
          </p:nvSpPr>
          <p:spPr bwMode="auto">
            <a:xfrm>
              <a:off x="3302018" y="2628695"/>
              <a:ext cx="87061" cy="1600606"/>
            </a:xfrm>
            <a:prstGeom prst="rect">
              <a:avLst/>
            </a:prstGeom>
            <a:solidFill>
              <a:srgbClr val="77B8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9FF60E0-5EBD-867A-E5B7-5CB1DFF74DC7}"/>
                </a:ext>
              </a:extLst>
            </p:cNvPr>
            <p:cNvSpPr/>
            <p:nvPr/>
          </p:nvSpPr>
          <p:spPr bwMode="auto">
            <a:xfrm rot="10800000">
              <a:off x="8802922" y="2628696"/>
              <a:ext cx="652972" cy="1600606"/>
            </a:xfrm>
            <a:prstGeom prst="rect">
              <a:avLst/>
            </a:prstGeom>
            <a:solidFill>
              <a:srgbClr val="77B8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7A77B8-88C7-7132-6369-F4EAAE3DE02F}"/>
                </a:ext>
              </a:extLst>
            </p:cNvPr>
            <p:cNvSpPr/>
            <p:nvPr/>
          </p:nvSpPr>
          <p:spPr bwMode="auto">
            <a:xfrm rot="10800000">
              <a:off x="8609451" y="2628696"/>
              <a:ext cx="87061" cy="1600606"/>
            </a:xfrm>
            <a:prstGeom prst="rect">
              <a:avLst/>
            </a:prstGeom>
            <a:solidFill>
              <a:srgbClr val="77B8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A5FE4939-68BA-0410-1FC1-90A88DB18E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510" y="360845"/>
            <a:ext cx="4622323" cy="866537"/>
          </a:xfr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04D5F8B9-F9A0-7695-0863-D87B3E61D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948" y="267653"/>
            <a:ext cx="3030070" cy="1052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1ED5D4-78E6-C746-9438-2FBE0A3AB4C2}"/>
              </a:ext>
            </a:extLst>
          </p:cNvPr>
          <p:cNvSpPr txBox="1"/>
          <p:nvPr/>
        </p:nvSpPr>
        <p:spPr>
          <a:xfrm>
            <a:off x="1465011" y="5078075"/>
            <a:ext cx="919316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2000" b="1" dirty="0">
                <a:latin typeface="Helvetica"/>
                <a:ea typeface="Times New Roman" panose="02020603050405020304" pitchFamily="18" charset="0"/>
                <a:cs typeface="Helvetica"/>
              </a:rPr>
              <a:t>Jamie </a:t>
            </a:r>
            <a:r>
              <a:rPr lang="en-AU" sz="2000" b="1" dirty="0" err="1">
                <a:latin typeface="Helvetica"/>
                <a:ea typeface="Times New Roman" panose="02020603050405020304" pitchFamily="18" charset="0"/>
                <a:cs typeface="Helvetica"/>
              </a:rPr>
              <a:t>Attree</a:t>
            </a:r>
            <a:r>
              <a:rPr lang="en-AU" sz="2000" b="1" dirty="0">
                <a:latin typeface="Helvetica"/>
                <a:ea typeface="Times New Roman" panose="02020603050405020304" pitchFamily="18" charset="0"/>
                <a:cs typeface="Helvetica"/>
              </a:rPr>
              <a:t>: </a:t>
            </a:r>
            <a:r>
              <a:rPr lang="en-AU" sz="2000" dirty="0">
                <a:latin typeface="Helvetica"/>
                <a:ea typeface="Times New Roman" panose="02020603050405020304" pitchFamily="18" charset="0"/>
                <a:cs typeface="Helvetic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Jamie.Attree@student.curtin.edu.au</a:t>
            </a:r>
            <a:endParaRPr lang="en-AU" sz="2000" dirty="0">
              <a:latin typeface="Helvetica"/>
              <a:ea typeface="Times New Roman" panose="02020603050405020304" pitchFamily="18" charset="0"/>
              <a:cs typeface="Helvetica"/>
            </a:endParaRPr>
          </a:p>
          <a:p>
            <a:pPr algn="ctr"/>
            <a:r>
              <a:rPr lang="en-AU" sz="2000" b="1" dirty="0">
                <a:latin typeface="Helvetica"/>
                <a:ea typeface="Times New Roman" panose="02020603050405020304" pitchFamily="18" charset="0"/>
                <a:cs typeface="Helvetica"/>
              </a:rPr>
              <a:t>Jacob Boon: </a:t>
            </a:r>
            <a:r>
              <a:rPr lang="en-AU" sz="2000" dirty="0">
                <a:latin typeface="Helvetica"/>
                <a:ea typeface="Times New Roman" panose="02020603050405020304" pitchFamily="18" charset="0"/>
                <a:cs typeface="Helvetic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Jacob.Boon@student.curtin.edu.au</a:t>
            </a:r>
          </a:p>
          <a:p>
            <a:pPr algn="ctr"/>
            <a:r>
              <a:rPr lang="en-AU" sz="2000" b="1" dirty="0">
                <a:latin typeface="Helvetica"/>
                <a:ea typeface="Times New Roman" panose="02020603050405020304" pitchFamily="18" charset="0"/>
                <a:cs typeface="Helvetica"/>
              </a:rPr>
              <a:t>Matthew </a:t>
            </a:r>
            <a:r>
              <a:rPr lang="en-AU" sz="2000" b="1" dirty="0" err="1">
                <a:latin typeface="Helvetica"/>
                <a:ea typeface="Times New Roman" panose="02020603050405020304" pitchFamily="18" charset="0"/>
                <a:cs typeface="Helvetica"/>
              </a:rPr>
              <a:t>Cleminson</a:t>
            </a:r>
            <a:r>
              <a:rPr lang="en-AU" sz="2000" b="1" dirty="0">
                <a:latin typeface="Helvetica"/>
                <a:ea typeface="Times New Roman" panose="02020603050405020304" pitchFamily="18" charset="0"/>
                <a:cs typeface="Helvetica"/>
              </a:rPr>
              <a:t>:</a:t>
            </a:r>
            <a:r>
              <a:rPr lang="en-AU" sz="2000" dirty="0">
                <a:latin typeface="Helvetica"/>
                <a:ea typeface="Times New Roman" panose="02020603050405020304" pitchFamily="18" charset="0"/>
                <a:cs typeface="Helvetica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Helvetica"/>
                <a:ea typeface="Times New Roman" panose="02020603050405020304" pitchFamily="18" charset="0"/>
                <a:cs typeface="Helvetic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Matthew.Cleminson@student.curtin.edu.au</a:t>
            </a:r>
            <a:r>
              <a:rPr lang="en-AU" sz="2000" dirty="0">
                <a:solidFill>
                  <a:schemeClr val="bg1"/>
                </a:solidFill>
                <a:latin typeface="Helvetica"/>
                <a:ea typeface="Times New Roman" panose="02020603050405020304" pitchFamily="18" charset="0"/>
                <a:cs typeface="Helvetic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8155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C55FEE3-1611-8DCD-BF62-0FE894E0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30" y="586995"/>
            <a:ext cx="10497540" cy="979620"/>
          </a:xfrm>
          <a:ln>
            <a:solidFill>
              <a:srgbClr val="77B800"/>
            </a:solidFill>
          </a:ln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en-AU" sz="3200" b="1" dirty="0">
                <a:latin typeface="Helvetica"/>
                <a:ea typeface="Times New Roman" panose="02020603050405020304" pitchFamily="18" charset="0"/>
                <a:cs typeface="Helvetica"/>
              </a:rPr>
              <a:t>A Sustainable Proposal for Sediment Bypass </a:t>
            </a:r>
            <a:br>
              <a:rPr lang="en-AU" sz="3200" b="1" dirty="0">
                <a:latin typeface="Helvetica"/>
                <a:ea typeface="Times New Roman" panose="02020603050405020304" pitchFamily="18" charset="0"/>
                <a:cs typeface="Helvetica"/>
              </a:rPr>
            </a:br>
            <a:r>
              <a:rPr lang="en-AU" sz="3200" b="1" dirty="0">
                <a:latin typeface="Helvetica"/>
                <a:ea typeface="Times New Roman" panose="02020603050405020304" pitchFamily="18" charset="0"/>
                <a:cs typeface="Helvetica"/>
              </a:rPr>
              <a:t>in Existing Hydroelectric Plants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EFDE233-9940-FB9F-6577-07253A5996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497" y="5309356"/>
            <a:ext cx="3099273" cy="58101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97995E-2A7F-77AD-AD3C-3F954CC5D29C}"/>
              </a:ext>
            </a:extLst>
          </p:cNvPr>
          <p:cNvSpPr txBox="1"/>
          <p:nvPr/>
        </p:nvSpPr>
        <p:spPr>
          <a:xfrm>
            <a:off x="847230" y="6093177"/>
            <a:ext cx="3791850" cy="461665"/>
          </a:xfrm>
          <a:prstGeom prst="rect">
            <a:avLst/>
          </a:prstGeom>
          <a:noFill/>
          <a:ln>
            <a:solidFill>
              <a:srgbClr val="77B8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23/03/20</a:t>
            </a:r>
            <a:r>
              <a:rPr lang="en-AU" sz="2400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42F6B-BE5A-6A12-1A79-031A74EF9271}"/>
              </a:ext>
            </a:extLst>
          </p:cNvPr>
          <p:cNvSpPr txBox="1"/>
          <p:nvPr/>
        </p:nvSpPr>
        <p:spPr>
          <a:xfrm>
            <a:off x="847230" y="2459502"/>
            <a:ext cx="358193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Helvetica"/>
                <a:ea typeface="Times New Roman" panose="02020603050405020304" pitchFamily="18" charset="0"/>
                <a:cs typeface="Helvetica"/>
              </a:rPr>
              <a:t>Original Team:</a:t>
            </a:r>
          </a:p>
          <a:p>
            <a:r>
              <a:rPr lang="en-AU" sz="2400" dirty="0">
                <a:latin typeface="Helvetica"/>
                <a:ea typeface="Times New Roman" panose="02020603050405020304" pitchFamily="18" charset="0"/>
                <a:cs typeface="Helvetica"/>
              </a:rPr>
              <a:t>Jamie </a:t>
            </a:r>
            <a:r>
              <a:rPr lang="en-AU" sz="2400" dirty="0" err="1">
                <a:latin typeface="Helvetica"/>
                <a:ea typeface="Times New Roman" panose="02020603050405020304" pitchFamily="18" charset="0"/>
                <a:cs typeface="Helvetica"/>
              </a:rPr>
              <a:t>Attree</a:t>
            </a:r>
            <a:br>
              <a:rPr lang="en-AU" sz="2400" dirty="0">
                <a:latin typeface="Helvetica"/>
                <a:ea typeface="Times New Roman" panose="02020603050405020304" pitchFamily="18" charset="0"/>
                <a:cs typeface="Helvetica"/>
              </a:rPr>
            </a:br>
            <a:r>
              <a:rPr lang="en-AU" sz="2400" dirty="0">
                <a:latin typeface="Helvetica"/>
                <a:ea typeface="Times New Roman" panose="02020603050405020304" pitchFamily="18" charset="0"/>
                <a:cs typeface="Helvetica"/>
              </a:rPr>
              <a:t>Jacob Boon</a:t>
            </a:r>
            <a:br>
              <a:rPr lang="en-AU" sz="2400" dirty="0">
                <a:latin typeface="Helvetica"/>
                <a:ea typeface="Times New Roman" panose="02020603050405020304" pitchFamily="18" charset="0"/>
                <a:cs typeface="Helvetica"/>
              </a:rPr>
            </a:br>
            <a:r>
              <a:rPr lang="en-AU" sz="2400" dirty="0">
                <a:latin typeface="Helvetica"/>
                <a:ea typeface="Times New Roman" panose="02020603050405020304" pitchFamily="18" charset="0"/>
                <a:cs typeface="Helvetica"/>
              </a:rPr>
              <a:t>Taylor Brown</a:t>
            </a:r>
            <a:br>
              <a:rPr lang="en-AU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AU" sz="2400" dirty="0">
                <a:effectLst/>
                <a:latin typeface="Helvetica"/>
                <a:ea typeface="Times New Roman" panose="02020603050405020304" pitchFamily="18" charset="0"/>
                <a:cs typeface="Helvetica"/>
              </a:rPr>
              <a:t>Matthew </a:t>
            </a:r>
            <a:r>
              <a:rPr lang="en-AU" sz="2400" dirty="0" err="1">
                <a:effectLst/>
                <a:latin typeface="Helvetica"/>
                <a:ea typeface="Times New Roman" panose="02020603050405020304" pitchFamily="18" charset="0"/>
                <a:cs typeface="Helvetica"/>
              </a:rPr>
              <a:t>Cleminson</a:t>
            </a:r>
            <a:endParaRPr lang="en-A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38F56-325C-50D3-DC25-2ACF3588DB70}"/>
              </a:ext>
            </a:extLst>
          </p:cNvPr>
          <p:cNvSpPr txBox="1"/>
          <p:nvPr/>
        </p:nvSpPr>
        <p:spPr>
          <a:xfrm>
            <a:off x="7171868" y="6093178"/>
            <a:ext cx="4172902" cy="461665"/>
          </a:xfrm>
          <a:prstGeom prst="rect">
            <a:avLst/>
          </a:prstGeom>
          <a:noFill/>
          <a:ln>
            <a:solidFill>
              <a:srgbClr val="77B8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Group 15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B3332CF3-7581-7056-1E07-0D2B5C27B0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30" y="5006327"/>
            <a:ext cx="2707278" cy="9407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C0DD51-5896-0949-68C8-40FCE59574A2}"/>
              </a:ext>
            </a:extLst>
          </p:cNvPr>
          <p:cNvSpPr txBox="1"/>
          <p:nvPr/>
        </p:nvSpPr>
        <p:spPr>
          <a:xfrm>
            <a:off x="7762835" y="2459502"/>
            <a:ext cx="358193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AU" sz="2400" b="1" dirty="0">
                <a:latin typeface="Helvetica"/>
                <a:ea typeface="Times New Roman" panose="02020603050405020304" pitchFamily="18" charset="0"/>
                <a:cs typeface="Helvetica"/>
              </a:rPr>
              <a:t>Presenting Today:</a:t>
            </a:r>
          </a:p>
          <a:p>
            <a:pPr algn="r"/>
            <a:r>
              <a:rPr lang="en-AU" sz="2400" dirty="0">
                <a:latin typeface="Helvetica"/>
                <a:ea typeface="Times New Roman" panose="02020603050405020304" pitchFamily="18" charset="0"/>
                <a:cs typeface="Helvetica"/>
              </a:rPr>
              <a:t>Jamie </a:t>
            </a:r>
            <a:r>
              <a:rPr lang="en-AU" sz="2400" dirty="0" err="1">
                <a:latin typeface="Helvetica"/>
                <a:ea typeface="Times New Roman" panose="02020603050405020304" pitchFamily="18" charset="0"/>
                <a:cs typeface="Helvetica"/>
              </a:rPr>
              <a:t>Attree</a:t>
            </a:r>
            <a:br>
              <a:rPr lang="en-AU" sz="2400" dirty="0">
                <a:latin typeface="Helvetica"/>
                <a:ea typeface="Times New Roman" panose="02020603050405020304" pitchFamily="18" charset="0"/>
                <a:cs typeface="Helvetica"/>
              </a:rPr>
            </a:br>
            <a:r>
              <a:rPr lang="en-AU" sz="2400" dirty="0">
                <a:latin typeface="Helvetica"/>
                <a:ea typeface="Times New Roman" panose="02020603050405020304" pitchFamily="18" charset="0"/>
                <a:cs typeface="Helvetica"/>
              </a:rPr>
              <a:t>Jacob Boon</a:t>
            </a:r>
          </a:p>
          <a:p>
            <a:pPr algn="r"/>
            <a:r>
              <a:rPr lang="en-AU" sz="2400" dirty="0">
                <a:effectLst/>
                <a:latin typeface="Helvetica"/>
                <a:ea typeface="Times New Roman" panose="02020603050405020304" pitchFamily="18" charset="0"/>
                <a:cs typeface="Helvetica"/>
              </a:rPr>
              <a:t>Matthew </a:t>
            </a:r>
            <a:r>
              <a:rPr lang="en-AU" sz="2400" dirty="0" err="1">
                <a:effectLst/>
                <a:latin typeface="Helvetica"/>
                <a:ea typeface="Times New Roman" panose="02020603050405020304" pitchFamily="18" charset="0"/>
                <a:cs typeface="Helvetica"/>
              </a:rPr>
              <a:t>Cleminson</a:t>
            </a:r>
            <a:br>
              <a:rPr lang="en-AU" sz="2400" dirty="0">
                <a:latin typeface="Helvetica"/>
                <a:ea typeface="Times New Roman" panose="02020603050405020304" pitchFamily="18" charset="0"/>
                <a:cs typeface="Helvetica"/>
              </a:rPr>
            </a:b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82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D4283D-58EA-C99E-A77A-B924B247ECC0}"/>
              </a:ext>
            </a:extLst>
          </p:cNvPr>
          <p:cNvSpPr/>
          <p:nvPr/>
        </p:nvSpPr>
        <p:spPr bwMode="auto">
          <a:xfrm>
            <a:off x="836434" y="300716"/>
            <a:ext cx="66227" cy="516410"/>
          </a:xfrm>
          <a:prstGeom prst="rect">
            <a:avLst/>
          </a:prstGeom>
          <a:solidFill>
            <a:srgbClr val="77B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3D0439-7D21-851B-6BB2-BB4A3D71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797" y="300715"/>
            <a:ext cx="10356769" cy="51641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"/>
                <a:cs typeface="Arial"/>
              </a:rPr>
              <a:t>Overview of Hydroelectric Plants (HEP) – Impacts &amp; Issues 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17C6E5-D218-51DE-0E66-528C37607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772" y="1420271"/>
            <a:ext cx="6103790" cy="5134238"/>
          </a:xfrm>
          <a:ln>
            <a:solidFill>
              <a:srgbClr val="77B800"/>
            </a:solidFill>
          </a:ln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kern="0" dirty="0"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50-100* year lifespan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kern="0" dirty="0"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Huge environmental &amp; Social impact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kern="0" dirty="0"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Damaged by sedimentation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kern="0" dirty="0"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Build up of organic matter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kern="0" dirty="0"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Reduces lifespan by up to 50%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kern="0" dirty="0"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Sarawak’s HEP’s are greatly effected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2400" kern="0" dirty="0">
              <a:latin typeface="DengXian" panose="02010600030101010101" pitchFamily="2" charset="-122"/>
              <a:ea typeface="DengXian" panose="02010600030101010101" pitchFamily="2" charset="-122"/>
              <a:cs typeface="Arial"/>
            </a:endParaRPr>
          </a:p>
          <a:p>
            <a:pPr lvl="2" indent="-23939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2400" kern="0" spc="2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D96337-E64C-AB44-96CC-1D100C077A88}"/>
              </a:ext>
            </a:extLst>
          </p:cNvPr>
          <p:cNvGrpSpPr/>
          <p:nvPr/>
        </p:nvGrpSpPr>
        <p:grpSpPr>
          <a:xfrm>
            <a:off x="258771" y="300715"/>
            <a:ext cx="643890" cy="828327"/>
            <a:chOff x="0" y="0"/>
            <a:chExt cx="444499" cy="596900"/>
          </a:xfrm>
          <a:solidFill>
            <a:srgbClr val="77B80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65CD8F-DECD-4A42-BAB7-BC3836F94E9F}"/>
                </a:ext>
              </a:extLst>
            </p:cNvPr>
            <p:cNvSpPr/>
            <p:nvPr/>
          </p:nvSpPr>
          <p:spPr bwMode="auto">
            <a:xfrm>
              <a:off x="0" y="0"/>
              <a:ext cx="342900" cy="5969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12E5C2-A2CB-1949-BF9C-22D5C896FD8F}"/>
                </a:ext>
              </a:extLst>
            </p:cNvPr>
            <p:cNvSpPr/>
            <p:nvPr/>
          </p:nvSpPr>
          <p:spPr bwMode="auto">
            <a:xfrm>
              <a:off x="398780" y="0"/>
              <a:ext cx="45719" cy="5969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pic>
        <p:nvPicPr>
          <p:cNvPr id="13" name="Picture 8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C20FA28F-CF90-5F45-9104-73B1B44056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068" y="4341849"/>
            <a:ext cx="4252804" cy="21535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F9C65C-2501-A742-9D19-72A0A59F1D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2583" y="1364695"/>
            <a:ext cx="4244289" cy="29980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D43F92-D64C-B349-A27B-2937DEBB2AFB}"/>
              </a:ext>
            </a:extLst>
          </p:cNvPr>
          <p:cNvSpPr txBox="1"/>
          <p:nvPr/>
        </p:nvSpPr>
        <p:spPr>
          <a:xfrm>
            <a:off x="9297154" y="4003295"/>
            <a:ext cx="2894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600" dirty="0">
                <a:solidFill>
                  <a:schemeClr val="bg1"/>
                </a:solidFill>
              </a:rPr>
              <a:t>Credit: Nathaniel Brown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0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3D0439-7D21-851B-6BB2-BB4A3D71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09" y="300715"/>
            <a:ext cx="10019852" cy="59281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"/>
                <a:cs typeface="Arial"/>
              </a:rPr>
              <a:t>Environmental Impact of Sedimentation </a:t>
            </a:r>
            <a:br>
              <a:rPr lang="en-AU" sz="2800" dirty="0">
                <a:solidFill>
                  <a:schemeClr val="bg1"/>
                </a:solidFill>
              </a:rPr>
            </a:b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17C6E5-D218-51DE-0E66-528C37607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771" y="1477208"/>
            <a:ext cx="5486488" cy="4552511"/>
          </a:xfrm>
          <a:ln>
            <a:solidFill>
              <a:srgbClr val="77B800"/>
            </a:solidFill>
          </a:ln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Sedimentation causes:</a:t>
            </a:r>
          </a:p>
          <a:p>
            <a:pPr marL="1071245" lvl="1">
              <a:buFont typeface="Arial" panose="020B0604020202020204" pitchFamily="34" charset="0"/>
              <a:buChar char="•"/>
            </a:pPr>
            <a:r>
              <a:rPr lang="en-AU" sz="2400" dirty="0"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Reduction of top soil</a:t>
            </a:r>
            <a:endParaRPr lang="en-AU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1071245" lvl="1">
              <a:buFont typeface="Arial" panose="020B0604020202020204" pitchFamily="34" charset="0"/>
              <a:buChar char="•"/>
            </a:pPr>
            <a:r>
              <a:rPr lang="en-AU" sz="2400" dirty="0"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Reduction of reservoir capacity</a:t>
            </a:r>
          </a:p>
          <a:p>
            <a:pPr marL="1071245" lvl="1">
              <a:buFont typeface="Arial" panose="020B0604020202020204" pitchFamily="34" charset="0"/>
              <a:buChar char="•"/>
            </a:pPr>
            <a:r>
              <a:rPr lang="en-AU" sz="2400" dirty="0"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Considerable methane emission upon decommissioning</a:t>
            </a:r>
          </a:p>
          <a:p>
            <a:pPr marL="536257">
              <a:buFont typeface="Arial" panose="020B0604020202020204" pitchFamily="34" charset="0"/>
              <a:buChar char="•"/>
            </a:pPr>
            <a:r>
              <a:rPr lang="en-AU" sz="2400" dirty="0" err="1"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Bakun</a:t>
            </a:r>
            <a:r>
              <a:rPr lang="en-AU" sz="2400" dirty="0"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 takes in 9,000,000 tonnes annually</a:t>
            </a:r>
            <a:endParaRPr lang="en-AU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435C53-CF8F-F34F-DBB2-19480EE09B99}"/>
              </a:ext>
            </a:extLst>
          </p:cNvPr>
          <p:cNvGrpSpPr/>
          <p:nvPr/>
        </p:nvGrpSpPr>
        <p:grpSpPr>
          <a:xfrm>
            <a:off x="6378623" y="4003414"/>
            <a:ext cx="5493887" cy="1870797"/>
            <a:chOff x="495000" y="4422634"/>
            <a:chExt cx="5600999" cy="18707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6AFA3D-CB10-189D-BFC2-6495BC01ECBC}"/>
                </a:ext>
              </a:extLst>
            </p:cNvPr>
            <p:cNvSpPr txBox="1"/>
            <p:nvPr/>
          </p:nvSpPr>
          <p:spPr>
            <a:xfrm>
              <a:off x="495000" y="5128240"/>
              <a:ext cx="1634781" cy="399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AU">
                  <a:solidFill>
                    <a:schemeClr val="bg1"/>
                  </a:solidFill>
                </a:rPr>
                <a:t>Organics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808868A-786F-014E-9BBC-53743F6699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00746" y="5327784"/>
              <a:ext cx="74730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9557C5-591B-7AF1-34DB-18002B6D7A8D}"/>
                </a:ext>
              </a:extLst>
            </p:cNvPr>
            <p:cNvSpPr txBox="1"/>
            <p:nvPr/>
          </p:nvSpPr>
          <p:spPr>
            <a:xfrm>
              <a:off x="1732149" y="4850476"/>
              <a:ext cx="815897" cy="399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AU">
                  <a:solidFill>
                    <a:schemeClr val="bg1"/>
                  </a:solidFill>
                </a:rPr>
                <a:t>Light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3E5A5E-1011-D45F-6BC5-51FE696B9404}"/>
                </a:ext>
              </a:extLst>
            </p:cNvPr>
            <p:cNvSpPr txBox="1"/>
            <p:nvPr/>
          </p:nvSpPr>
          <p:spPr>
            <a:xfrm>
              <a:off x="1732149" y="5420373"/>
              <a:ext cx="815897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AU">
                  <a:solidFill>
                    <a:schemeClr val="bg1"/>
                  </a:solidFill>
                </a:rPr>
                <a:t>Heat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74F845F-4A36-D598-B4C4-BC3D66EDC175}"/>
                </a:ext>
              </a:extLst>
            </p:cNvPr>
            <p:cNvCxnSpPr>
              <a:cxnSpLocks/>
              <a:endCxn id="36" idx="1"/>
            </p:cNvCxnSpPr>
            <p:nvPr/>
          </p:nvCxnSpPr>
          <p:spPr bwMode="auto">
            <a:xfrm flipV="1">
              <a:off x="2669739" y="4761188"/>
              <a:ext cx="1898937" cy="557892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5BDFFAB-FCE5-5051-F0CC-C04584F5EFC4}"/>
                </a:ext>
              </a:extLst>
            </p:cNvPr>
            <p:cNvCxnSpPr>
              <a:cxnSpLocks/>
              <a:endCxn id="38" idx="1"/>
            </p:cNvCxnSpPr>
            <p:nvPr/>
          </p:nvCxnSpPr>
          <p:spPr bwMode="auto">
            <a:xfrm>
              <a:off x="2669739" y="5346543"/>
              <a:ext cx="1819749" cy="608334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5E1A207-6544-EE88-A909-6B196F4E766E}"/>
                </a:ext>
              </a:extLst>
            </p:cNvPr>
            <p:cNvSpPr txBox="1"/>
            <p:nvPr/>
          </p:nvSpPr>
          <p:spPr>
            <a:xfrm>
              <a:off x="4568676" y="4422634"/>
              <a:ext cx="14236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AU">
                  <a:solidFill>
                    <a:srgbClr val="0070C0"/>
                  </a:solidFill>
                </a:rPr>
                <a:t>CH</a:t>
              </a:r>
              <a:r>
                <a:rPr lang="en-AU" baseline="-25000">
                  <a:solidFill>
                    <a:srgbClr val="0070C0"/>
                  </a:solidFill>
                </a:rPr>
                <a:t>4 </a:t>
              </a:r>
              <a:r>
                <a:rPr lang="en-AU">
                  <a:solidFill>
                    <a:srgbClr val="0070C0"/>
                  </a:solidFill>
                </a:rPr>
                <a:t>+ NH</a:t>
              </a:r>
              <a:r>
                <a:rPr lang="en-AU" baseline="-25000">
                  <a:solidFill>
                    <a:srgbClr val="0070C0"/>
                  </a:solidFill>
                </a:rPr>
                <a:t>4 </a:t>
              </a:r>
              <a:r>
                <a:rPr lang="en-AU">
                  <a:solidFill>
                    <a:srgbClr val="0070C0"/>
                  </a:solidFill>
                </a:rPr>
                <a:t>+ CO</a:t>
              </a:r>
              <a:r>
                <a:rPr lang="en-AU" baseline="-25000">
                  <a:solidFill>
                    <a:srgbClr val="0070C0"/>
                  </a:solidFill>
                </a:rPr>
                <a:t>2</a:t>
              </a:r>
              <a:r>
                <a:rPr lang="en-AU">
                  <a:solidFill>
                    <a:srgbClr val="0070C0"/>
                  </a:solidFill>
                </a:rPr>
                <a:t> </a:t>
              </a: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1A037F6-16EB-C09C-6929-4922C42BBDD6}"/>
                </a:ext>
              </a:extLst>
            </p:cNvPr>
            <p:cNvSpPr txBox="1"/>
            <p:nvPr/>
          </p:nvSpPr>
          <p:spPr>
            <a:xfrm>
              <a:off x="4489488" y="5616323"/>
              <a:ext cx="160651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AU" err="1">
                  <a:solidFill>
                    <a:srgbClr val="C00000"/>
                  </a:solidFill>
                </a:rPr>
                <a:t>NO</a:t>
              </a:r>
              <a:r>
                <a:rPr lang="en-AU" baseline="-25000" err="1">
                  <a:solidFill>
                    <a:srgbClr val="C00000"/>
                  </a:solidFill>
                </a:rPr>
                <a:t>x</a:t>
              </a:r>
              <a:r>
                <a:rPr lang="en-AU" baseline="-25000">
                  <a:solidFill>
                    <a:srgbClr val="C00000"/>
                  </a:solidFill>
                </a:rPr>
                <a:t> </a:t>
              </a:r>
              <a:r>
                <a:rPr lang="en-AU">
                  <a:solidFill>
                    <a:srgbClr val="C00000"/>
                  </a:solidFill>
                </a:rPr>
                <a:t>+ </a:t>
              </a:r>
              <a:r>
                <a:rPr lang="en-AU" err="1">
                  <a:solidFill>
                    <a:srgbClr val="C00000"/>
                  </a:solidFill>
                </a:rPr>
                <a:t>SO</a:t>
              </a:r>
              <a:r>
                <a:rPr lang="en-AU" baseline="-25000" err="1">
                  <a:solidFill>
                    <a:srgbClr val="C00000"/>
                  </a:solidFill>
                </a:rPr>
                <a:t>x</a:t>
              </a:r>
              <a:r>
                <a:rPr lang="en-AU">
                  <a:solidFill>
                    <a:srgbClr val="C00000"/>
                  </a:solidFill>
                </a:rPr>
                <a:t>   + H</a:t>
              </a:r>
              <a:r>
                <a:rPr lang="en-AU" baseline="-25000">
                  <a:solidFill>
                    <a:srgbClr val="C00000"/>
                  </a:solidFill>
                </a:rPr>
                <a:t>2</a:t>
              </a:r>
              <a:r>
                <a:rPr lang="en-AU">
                  <a:solidFill>
                    <a:srgbClr val="C00000"/>
                  </a:solidFill>
                </a:rPr>
                <a:t>O + CO</a:t>
              </a:r>
              <a:r>
                <a:rPr lang="en-AU" baseline="-25000">
                  <a:solidFill>
                    <a:srgbClr val="C00000"/>
                  </a:solidFill>
                </a:rPr>
                <a:t>2</a:t>
              </a: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15EFE11-BE03-9B44-3FC7-16325AEFAAD1}"/>
                </a:ext>
              </a:extLst>
            </p:cNvPr>
            <p:cNvSpPr txBox="1"/>
            <p:nvPr/>
          </p:nvSpPr>
          <p:spPr>
            <a:xfrm rot="20626720">
              <a:off x="2473617" y="4660762"/>
              <a:ext cx="204714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AU">
                  <a:solidFill>
                    <a:srgbClr val="0070C0"/>
                  </a:solidFill>
                </a:rPr>
                <a:t>Anerobic (No O</a:t>
              </a:r>
              <a:r>
                <a:rPr lang="en-AU" baseline="-25000">
                  <a:solidFill>
                    <a:srgbClr val="0070C0"/>
                  </a:solidFill>
                </a:rPr>
                <a:t>2)</a:t>
              </a: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C9E99B6-5150-49A0-416A-9EA3549DF31F}"/>
                </a:ext>
              </a:extLst>
            </p:cNvPr>
            <p:cNvSpPr txBox="1"/>
            <p:nvPr/>
          </p:nvSpPr>
          <p:spPr>
            <a:xfrm rot="1076114">
              <a:off x="2675476" y="5646952"/>
              <a:ext cx="157012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AU">
                  <a:solidFill>
                    <a:srgbClr val="C00000"/>
                  </a:solidFill>
                </a:rPr>
                <a:t>Aerobic (O</a:t>
              </a:r>
              <a:r>
                <a:rPr lang="en-AU" baseline="-25000">
                  <a:solidFill>
                    <a:srgbClr val="C00000"/>
                  </a:solidFill>
                </a:rPr>
                <a:t>2</a:t>
              </a:r>
              <a:r>
                <a:rPr lang="en-AU">
                  <a:solidFill>
                    <a:srgbClr val="C00000"/>
                  </a:solidFill>
                </a:rPr>
                <a:t>)</a:t>
              </a:r>
              <a:endParaRPr lang="en-US">
                <a:solidFill>
                  <a:srgbClr val="C00000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3C85B66-6902-22D4-65CD-6C1E47E26F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891" y="1477208"/>
            <a:ext cx="5876414" cy="210374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FA8CECA-09B1-014E-846A-494F695B9ED9}"/>
              </a:ext>
            </a:extLst>
          </p:cNvPr>
          <p:cNvGrpSpPr/>
          <p:nvPr/>
        </p:nvGrpSpPr>
        <p:grpSpPr>
          <a:xfrm>
            <a:off x="258771" y="300715"/>
            <a:ext cx="643890" cy="828327"/>
            <a:chOff x="0" y="0"/>
            <a:chExt cx="444499" cy="596900"/>
          </a:xfrm>
          <a:solidFill>
            <a:srgbClr val="77B800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0205249-8101-AE4E-92FA-9E73E143C282}"/>
                </a:ext>
              </a:extLst>
            </p:cNvPr>
            <p:cNvSpPr/>
            <p:nvPr/>
          </p:nvSpPr>
          <p:spPr bwMode="auto">
            <a:xfrm>
              <a:off x="0" y="0"/>
              <a:ext cx="342900" cy="5969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2F1FA5-8582-1F4B-B9ED-49CB42FEB11A}"/>
                </a:ext>
              </a:extLst>
            </p:cNvPr>
            <p:cNvSpPr/>
            <p:nvPr/>
          </p:nvSpPr>
          <p:spPr bwMode="auto">
            <a:xfrm>
              <a:off x="398780" y="0"/>
              <a:ext cx="45719" cy="5969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94270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3D0439-7D21-851B-6BB2-BB4A3D71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6" y="312085"/>
            <a:ext cx="7165289" cy="65188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AU" sz="2800" b="1" dirty="0">
                <a:latin typeface="Arial"/>
                <a:cs typeface="Arial"/>
              </a:rPr>
              <a:t>Current Solutions</a:t>
            </a:r>
            <a:endParaRPr lang="en-AU" sz="28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252C39A-433E-06B6-AD40-6B0CB0B49FC8}"/>
              </a:ext>
            </a:extLst>
          </p:cNvPr>
          <p:cNvSpPr txBox="1">
            <a:spLocks/>
          </p:cNvSpPr>
          <p:nvPr/>
        </p:nvSpPr>
        <p:spPr>
          <a:xfrm>
            <a:off x="537028" y="1912006"/>
            <a:ext cx="3120574" cy="857070"/>
          </a:xfrm>
          <a:prstGeom prst="rect">
            <a:avLst/>
          </a:prstGeom>
          <a:ln>
            <a:solidFill>
              <a:srgbClr val="77B800"/>
            </a:solidFill>
          </a:ln>
        </p:spPr>
        <p:txBody>
          <a:bodyPr lIns="91440" tIns="45720" rIns="91440" bIns="45720" anchor="t"/>
          <a:lstStyle>
            <a:lvl1pPr marL="536575" indent="-536575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 spc="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071563" indent="-355600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5271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9462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3653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8225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2797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7369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41941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AU" sz="2200" kern="0" spc="0" dirty="0">
                <a:solidFill>
                  <a:schemeClr val="tx1"/>
                </a:solidFill>
                <a:latin typeface="Arial"/>
                <a:cs typeface="Arial"/>
              </a:rPr>
              <a:t>Reduce Sediment Flow</a:t>
            </a:r>
          </a:p>
          <a:p>
            <a:pPr marL="342900" indent="-342900">
              <a:buFont typeface="Arial"/>
              <a:buChar char="•"/>
            </a:pPr>
            <a:r>
              <a:rPr lang="en-AU" sz="2200" kern="0" spc="0" dirty="0">
                <a:solidFill>
                  <a:schemeClr val="tx1"/>
                </a:solidFill>
                <a:latin typeface="Arial"/>
                <a:cs typeface="Arial"/>
              </a:rPr>
              <a:t>Afforestation </a:t>
            </a:r>
            <a:endParaRPr lang="en-AU" sz="2200" kern="0" spc="0" dirty="0">
              <a:solidFill>
                <a:schemeClr val="tx1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8ADC382-88D2-3880-10D6-2BD8821486A8}"/>
              </a:ext>
            </a:extLst>
          </p:cNvPr>
          <p:cNvSpPr txBox="1">
            <a:spLocks/>
          </p:cNvSpPr>
          <p:nvPr/>
        </p:nvSpPr>
        <p:spPr>
          <a:xfrm>
            <a:off x="4432728" y="1910862"/>
            <a:ext cx="2887626" cy="860372"/>
          </a:xfrm>
          <a:prstGeom prst="rect">
            <a:avLst/>
          </a:prstGeom>
          <a:ln>
            <a:solidFill>
              <a:srgbClr val="77B800"/>
            </a:solidFill>
          </a:ln>
        </p:spPr>
        <p:txBody>
          <a:bodyPr lIns="91440" tIns="45720" rIns="91440" bIns="45720" anchor="t"/>
          <a:lstStyle>
            <a:lvl1pPr marL="536575" indent="-536575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 spc="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071563" indent="-355600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5271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9462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3653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8225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2797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7369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41941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AU" sz="2200" kern="0" spc="0" dirty="0">
                <a:solidFill>
                  <a:schemeClr val="tx1"/>
                </a:solidFill>
                <a:latin typeface="Arial"/>
                <a:cs typeface="Arial"/>
              </a:rPr>
              <a:t>Re-route Sediment</a:t>
            </a:r>
          </a:p>
          <a:p>
            <a:pPr marL="342900" indent="-342900">
              <a:buFont typeface="Arial"/>
              <a:buChar char="•"/>
            </a:pPr>
            <a:r>
              <a:rPr lang="en-AU" sz="2200" kern="0" spc="0" dirty="0">
                <a:solidFill>
                  <a:schemeClr val="tx1"/>
                </a:solidFill>
                <a:latin typeface="Arial"/>
                <a:cs typeface="Arial"/>
              </a:rPr>
              <a:t>Reservoir Bypass</a:t>
            </a:r>
            <a:endParaRPr lang="en-AU" sz="2200" kern="0" spc="0" dirty="0">
              <a:solidFill>
                <a:schemeClr val="tx1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E9630D9-2546-92D7-494B-A2C26E094A52}"/>
              </a:ext>
            </a:extLst>
          </p:cNvPr>
          <p:cNvSpPr txBox="1">
            <a:spLocks/>
          </p:cNvSpPr>
          <p:nvPr/>
        </p:nvSpPr>
        <p:spPr>
          <a:xfrm>
            <a:off x="8095480" y="1912005"/>
            <a:ext cx="3336850" cy="857070"/>
          </a:xfrm>
          <a:prstGeom prst="rect">
            <a:avLst/>
          </a:prstGeom>
          <a:ln>
            <a:solidFill>
              <a:srgbClr val="77B800"/>
            </a:solidFill>
          </a:ln>
        </p:spPr>
        <p:txBody>
          <a:bodyPr lIns="91440" tIns="45720" rIns="91440" bIns="45720" anchor="t"/>
          <a:lstStyle>
            <a:lvl1pPr marL="536575" indent="-536575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 spc="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071563" indent="-355600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5271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9462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3653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8225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2797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7369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41941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AU" sz="2200" kern="0" spc="0" dirty="0">
                <a:solidFill>
                  <a:schemeClr val="tx1"/>
                </a:solidFill>
                <a:latin typeface="Arial"/>
                <a:cs typeface="Arial"/>
              </a:rPr>
              <a:t>Remove Sediment</a:t>
            </a:r>
          </a:p>
          <a:p>
            <a:pPr marL="342900" indent="-342900">
              <a:buFont typeface="Arial"/>
              <a:buChar char="•"/>
            </a:pPr>
            <a:r>
              <a:rPr lang="en-AU" sz="2200" kern="0" spc="0" dirty="0">
                <a:solidFill>
                  <a:schemeClr val="tx1"/>
                </a:solidFill>
              </a:rPr>
              <a:t>Dredging </a:t>
            </a:r>
            <a:endParaRPr lang="en-AU" sz="2400" kern="0" spc="0" dirty="0">
              <a:solidFill>
                <a:schemeClr val="tx1"/>
              </a:solidFill>
            </a:endParaRPr>
          </a:p>
        </p:txBody>
      </p:sp>
      <p:pic>
        <p:nvPicPr>
          <p:cNvPr id="2" name="Picture 3" descr="A picture containing boat, outdoor, mountain, blue&#10;&#10;Description automatically generated">
            <a:extLst>
              <a:ext uri="{FF2B5EF4-FFF2-40B4-BE49-F238E27FC236}">
                <a16:creationId xmlns:a16="http://schemas.microsoft.com/office/drawing/2014/main" id="{630E910A-34BD-9741-A4F5-E8DC89BF10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80" y="3089896"/>
            <a:ext cx="3372908" cy="2188254"/>
          </a:xfrm>
          <a:prstGeom prst="rect">
            <a:avLst/>
          </a:prstGeom>
        </p:spPr>
      </p:pic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8DD0DCD-5275-47FE-1C17-00FFB893D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2729" y="3089896"/>
            <a:ext cx="2887625" cy="21835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0084EE1-A53A-139D-F5E6-0DE05DFA7B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27" y="3089897"/>
            <a:ext cx="3120574" cy="218630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4801983-CB15-2840-B582-4770775858DB}"/>
              </a:ext>
            </a:extLst>
          </p:cNvPr>
          <p:cNvGrpSpPr/>
          <p:nvPr/>
        </p:nvGrpSpPr>
        <p:grpSpPr>
          <a:xfrm>
            <a:off x="258771" y="300715"/>
            <a:ext cx="643890" cy="828327"/>
            <a:chOff x="0" y="0"/>
            <a:chExt cx="444499" cy="596900"/>
          </a:xfrm>
          <a:solidFill>
            <a:srgbClr val="77B800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4730FD-A148-F24F-B658-CADAA05F95A3}"/>
                </a:ext>
              </a:extLst>
            </p:cNvPr>
            <p:cNvSpPr/>
            <p:nvPr/>
          </p:nvSpPr>
          <p:spPr bwMode="auto">
            <a:xfrm>
              <a:off x="0" y="0"/>
              <a:ext cx="342900" cy="5969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6F9533-8A6C-764A-8EAC-645BE5B05130}"/>
                </a:ext>
              </a:extLst>
            </p:cNvPr>
            <p:cNvSpPr/>
            <p:nvPr/>
          </p:nvSpPr>
          <p:spPr bwMode="auto">
            <a:xfrm>
              <a:off x="398780" y="0"/>
              <a:ext cx="45719" cy="5969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65994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3D0439-7D21-851B-6BB2-BB4A3D71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799" y="300715"/>
            <a:ext cx="2609605" cy="560717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AU" sz="2800" b="1" dirty="0">
                <a:latin typeface="Arial"/>
                <a:cs typeface="Arial"/>
              </a:rPr>
              <a:t>Dredging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17C6E5-D218-51DE-0E66-528C37607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770" y="1467613"/>
            <a:ext cx="6257359" cy="3922773"/>
          </a:xfrm>
          <a:ln>
            <a:solidFill>
              <a:srgbClr val="77B800"/>
            </a:solidFill>
          </a:ln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AU" sz="2200" dirty="0">
                <a:latin typeface="Arial"/>
                <a:cs typeface="Arial"/>
              </a:rPr>
              <a:t>Dredging is the removal of sediment by mechanical means</a:t>
            </a:r>
            <a:endParaRPr lang="en-AU" sz="2200" dirty="0"/>
          </a:p>
          <a:p>
            <a:r>
              <a:rPr lang="en-AU" sz="2200" dirty="0">
                <a:latin typeface="Arial"/>
                <a:cs typeface="Arial"/>
              </a:rPr>
              <a:t>High equipment and labour costs </a:t>
            </a:r>
          </a:p>
          <a:p>
            <a:r>
              <a:rPr lang="en-AU" sz="2200" dirty="0">
                <a:latin typeface="Arial"/>
                <a:cs typeface="Arial"/>
              </a:rPr>
              <a:t>Depth limitations</a:t>
            </a:r>
            <a:endParaRPr lang="en-AU" sz="2200" dirty="0"/>
          </a:p>
          <a:p>
            <a:r>
              <a:rPr lang="en-AU" sz="2200" dirty="0">
                <a:latin typeface="Arial"/>
                <a:cs typeface="Arial"/>
              </a:rPr>
              <a:t>High CO</a:t>
            </a:r>
            <a:r>
              <a:rPr lang="en-AU" sz="2200" baseline="-25000" dirty="0">
                <a:latin typeface="Arial"/>
                <a:cs typeface="Arial"/>
              </a:rPr>
              <a:t>2</a:t>
            </a:r>
            <a:r>
              <a:rPr lang="en-AU" sz="2200" dirty="0">
                <a:latin typeface="Arial"/>
                <a:cs typeface="Arial"/>
              </a:rPr>
              <a:t> emissions</a:t>
            </a:r>
            <a:endParaRPr lang="en-AU" sz="2200" dirty="0"/>
          </a:p>
          <a:p>
            <a:r>
              <a:rPr lang="en-AU" sz="2200" dirty="0">
                <a:latin typeface="Arial"/>
                <a:cs typeface="Arial"/>
              </a:rPr>
              <a:t>Need to relocate sediment</a:t>
            </a:r>
            <a:endParaRPr lang="en-AU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AU" sz="2400" dirty="0"/>
          </a:p>
          <a:p>
            <a:pPr marL="342900" indent="-342900">
              <a:buFont typeface="Arial"/>
              <a:buChar char="•"/>
            </a:pPr>
            <a:endParaRPr lang="en-AU" sz="2400" dirty="0"/>
          </a:p>
          <a:p>
            <a:pPr marL="0" indent="0"/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boat, outdoor, water, sky&#10;&#10;Description automatically generated">
            <a:extLst>
              <a:ext uri="{FF2B5EF4-FFF2-40B4-BE49-F238E27FC236}">
                <a16:creationId xmlns:a16="http://schemas.microsoft.com/office/drawing/2014/main" id="{E67CD82C-8F82-77AF-A775-87EB438705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757" y="1471164"/>
            <a:ext cx="4576054" cy="39192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C72BACF-9F9C-504F-8D10-5B738C750B57}"/>
              </a:ext>
            </a:extLst>
          </p:cNvPr>
          <p:cNvGrpSpPr/>
          <p:nvPr/>
        </p:nvGrpSpPr>
        <p:grpSpPr>
          <a:xfrm>
            <a:off x="258771" y="300715"/>
            <a:ext cx="643890" cy="828327"/>
            <a:chOff x="0" y="0"/>
            <a:chExt cx="444499" cy="596900"/>
          </a:xfrm>
          <a:solidFill>
            <a:srgbClr val="77B80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23E794-2B84-8149-8572-B2FDB13E93DE}"/>
                </a:ext>
              </a:extLst>
            </p:cNvPr>
            <p:cNvSpPr/>
            <p:nvPr/>
          </p:nvSpPr>
          <p:spPr bwMode="auto">
            <a:xfrm>
              <a:off x="0" y="0"/>
              <a:ext cx="342900" cy="5969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6A3CA2-BB26-EC43-84FA-A0BB01749BFE}"/>
                </a:ext>
              </a:extLst>
            </p:cNvPr>
            <p:cNvSpPr/>
            <p:nvPr/>
          </p:nvSpPr>
          <p:spPr bwMode="auto">
            <a:xfrm>
              <a:off x="398780" y="0"/>
              <a:ext cx="45719" cy="5969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61492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54447D-77BE-48FE-7668-5A45A6418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9" y="1411357"/>
            <a:ext cx="11938239" cy="5288466"/>
          </a:xfrm>
          <a:prstGeom prst="rect">
            <a:avLst/>
          </a:prstGeom>
          <a:ln w="38100">
            <a:solidFill>
              <a:srgbClr val="77B800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602FA9C-C018-9DAE-FE00-33BD81D0F227}"/>
              </a:ext>
            </a:extLst>
          </p:cNvPr>
          <p:cNvGrpSpPr/>
          <p:nvPr/>
        </p:nvGrpSpPr>
        <p:grpSpPr>
          <a:xfrm>
            <a:off x="181897" y="379522"/>
            <a:ext cx="643890" cy="828327"/>
            <a:chOff x="0" y="0"/>
            <a:chExt cx="444499" cy="596900"/>
          </a:xfrm>
          <a:solidFill>
            <a:srgbClr val="77B800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C189C9-8F52-AD0E-1F91-A66527E11BC9}"/>
                </a:ext>
              </a:extLst>
            </p:cNvPr>
            <p:cNvSpPr/>
            <p:nvPr/>
          </p:nvSpPr>
          <p:spPr bwMode="auto">
            <a:xfrm>
              <a:off x="0" y="0"/>
              <a:ext cx="342900" cy="5969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E080BE-4BC2-21E4-2BE4-41256BBE9EDF}"/>
                </a:ext>
              </a:extLst>
            </p:cNvPr>
            <p:cNvSpPr/>
            <p:nvPr/>
          </p:nvSpPr>
          <p:spPr bwMode="auto">
            <a:xfrm>
              <a:off x="398780" y="0"/>
              <a:ext cx="45719" cy="5969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85BBFFF7-243E-8E1A-9F3A-0348CC3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24" y="379522"/>
            <a:ext cx="8377760" cy="56071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AU" sz="2800" b="1" dirty="0">
                <a:latin typeface="Arial"/>
                <a:cs typeface="Arial"/>
              </a:rPr>
              <a:t>Sediment Bypass System – Schematic Diagram </a:t>
            </a:r>
            <a:br>
              <a:rPr lang="en-AU" sz="2800" dirty="0"/>
            </a:br>
            <a:endParaRPr lang="en-AU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366221-E0D0-7457-557F-34587BE396F0}"/>
              </a:ext>
            </a:extLst>
          </p:cNvPr>
          <p:cNvSpPr/>
          <p:nvPr/>
        </p:nvSpPr>
        <p:spPr bwMode="auto">
          <a:xfrm>
            <a:off x="1889760" y="1207849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2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602FA9C-C018-9DAE-FE00-33BD81D0F227}"/>
              </a:ext>
            </a:extLst>
          </p:cNvPr>
          <p:cNvGrpSpPr/>
          <p:nvPr/>
        </p:nvGrpSpPr>
        <p:grpSpPr>
          <a:xfrm>
            <a:off x="181897" y="379522"/>
            <a:ext cx="643890" cy="828327"/>
            <a:chOff x="0" y="0"/>
            <a:chExt cx="444499" cy="596900"/>
          </a:xfrm>
          <a:solidFill>
            <a:srgbClr val="77B800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C189C9-8F52-AD0E-1F91-A66527E11BC9}"/>
                </a:ext>
              </a:extLst>
            </p:cNvPr>
            <p:cNvSpPr/>
            <p:nvPr/>
          </p:nvSpPr>
          <p:spPr bwMode="auto">
            <a:xfrm>
              <a:off x="0" y="0"/>
              <a:ext cx="342900" cy="5969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E080BE-4BC2-21E4-2BE4-41256BBE9EDF}"/>
                </a:ext>
              </a:extLst>
            </p:cNvPr>
            <p:cNvSpPr/>
            <p:nvPr/>
          </p:nvSpPr>
          <p:spPr bwMode="auto">
            <a:xfrm>
              <a:off x="398780" y="0"/>
              <a:ext cx="45719" cy="5969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85BBFFF7-243E-8E1A-9F3A-0348CC3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24" y="379522"/>
            <a:ext cx="9941836" cy="56071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AU" sz="2800" b="1" dirty="0"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Sediment Bypass System – Pre feasibility Assessment </a:t>
            </a:r>
            <a:br>
              <a:rPr lang="en-AU" sz="28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AU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366221-E0D0-7457-557F-34587BE396F0}"/>
              </a:ext>
            </a:extLst>
          </p:cNvPr>
          <p:cNvSpPr/>
          <p:nvPr/>
        </p:nvSpPr>
        <p:spPr bwMode="auto">
          <a:xfrm>
            <a:off x="1889760" y="1207849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4892BCD7-4B2E-D345-A183-B1936FCA9DC6}"/>
              </a:ext>
            </a:extLst>
          </p:cNvPr>
          <p:cNvGraphicFramePr>
            <a:graphicFrameLocks noGrp="1"/>
          </p:cNvGraphicFramePr>
          <p:nvPr/>
        </p:nvGraphicFramePr>
        <p:xfrm>
          <a:off x="358347" y="1437004"/>
          <a:ext cx="5105288" cy="51793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83817">
                  <a:extLst>
                    <a:ext uri="{9D8B030D-6E8A-4147-A177-3AD203B41FA5}">
                      <a16:colId xmlns:a16="http://schemas.microsoft.com/office/drawing/2014/main" val="2472631918"/>
                    </a:ext>
                  </a:extLst>
                </a:gridCol>
                <a:gridCol w="1145603">
                  <a:extLst>
                    <a:ext uri="{9D8B030D-6E8A-4147-A177-3AD203B41FA5}">
                      <a16:colId xmlns:a16="http://schemas.microsoft.com/office/drawing/2014/main" val="4222558491"/>
                    </a:ext>
                  </a:extLst>
                </a:gridCol>
                <a:gridCol w="975868">
                  <a:extLst>
                    <a:ext uri="{9D8B030D-6E8A-4147-A177-3AD203B41FA5}">
                      <a16:colId xmlns:a16="http://schemas.microsoft.com/office/drawing/2014/main" val="3676590438"/>
                    </a:ext>
                  </a:extLst>
                </a:gridCol>
              </a:tblGrid>
              <a:tr h="398410">
                <a:tc>
                  <a:txBody>
                    <a:bodyPr/>
                    <a:lstStyle/>
                    <a:p>
                      <a:pPr algn="r"/>
                      <a:r>
                        <a:rPr lang="en-AU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34231"/>
                  </a:ext>
                </a:extLst>
              </a:tr>
              <a:tr h="398410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 in/out flowrate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AU" sz="1400" b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AU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1657572"/>
                  </a:ext>
                </a:extLst>
              </a:tr>
              <a:tr h="398410">
                <a:tc>
                  <a:txBody>
                    <a:bodyPr/>
                    <a:lstStyle/>
                    <a:p>
                      <a:pPr algn="r"/>
                      <a:r>
                        <a:rPr lang="en-A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Sediment Inflow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t/h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62774"/>
                  </a:ext>
                </a:extLst>
              </a:tr>
              <a:tr h="398410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Solids Throughput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193.5</a:t>
                      </a:r>
                      <a:endParaRPr lang="en-AU" sz="14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t/h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2258288"/>
                  </a:ext>
                </a:extLst>
              </a:tr>
              <a:tr h="398410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Throughput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t/h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3352327"/>
                  </a:ext>
                </a:extLst>
              </a:tr>
              <a:tr h="398410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Slurry Flow rate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AU" sz="14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188374"/>
                  </a:ext>
                </a:extLst>
              </a:tr>
              <a:tr h="398410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Solids S.G.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</a:t>
                      </a:r>
                      <a:endParaRPr lang="en-AU" sz="14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9157702"/>
                  </a:ext>
                </a:extLst>
              </a:tr>
              <a:tr h="398410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S.G.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AU" sz="14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015450"/>
                  </a:ext>
                </a:extLst>
              </a:tr>
              <a:tr h="39841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Concentration by Weight (%w/w)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40.00%</a:t>
                      </a:r>
                      <a:endParaRPr lang="en-AU" sz="14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4966476"/>
                  </a:ext>
                </a:extLst>
              </a:tr>
              <a:tr h="398410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Slurry S.G.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1.216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1164857"/>
                  </a:ext>
                </a:extLst>
              </a:tr>
              <a:tr h="39841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Concentration by Volume (%v/v)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27.03%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2686811"/>
                  </a:ext>
                </a:extLst>
              </a:tr>
              <a:tr h="398410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P80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AU" sz="14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0684627"/>
                  </a:ext>
                </a:extLst>
              </a:tr>
              <a:tr h="398410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Discharge Flow Rate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397.7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AU" sz="14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392459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F2740E-A461-9C4E-84E6-AC4884DD9925}"/>
              </a:ext>
            </a:extLst>
          </p:cNvPr>
          <p:cNvSpPr txBox="1"/>
          <p:nvPr/>
        </p:nvSpPr>
        <p:spPr>
          <a:xfrm>
            <a:off x="5985324" y="4683177"/>
            <a:ext cx="5588301" cy="1754326"/>
          </a:xfrm>
          <a:prstGeom prst="rect">
            <a:avLst/>
          </a:prstGeom>
          <a:noFill/>
          <a:ln>
            <a:solidFill>
              <a:srgbClr val="77B8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Assumptions: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Discharge distance ~500m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Discharge elevation 10m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Power associated with one pump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Multiple pumps could be utilised on Pontoon for scalability purposes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5F04F456-AB55-7D41-8E7B-271518EEB10A}"/>
              </a:ext>
            </a:extLst>
          </p:cNvPr>
          <p:cNvGraphicFramePr>
            <a:graphicFrameLocks noGrp="1"/>
          </p:cNvGraphicFramePr>
          <p:nvPr/>
        </p:nvGraphicFramePr>
        <p:xfrm>
          <a:off x="5985324" y="1422896"/>
          <a:ext cx="5548183" cy="304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249">
                  <a:extLst>
                    <a:ext uri="{9D8B030D-6E8A-4147-A177-3AD203B41FA5}">
                      <a16:colId xmlns:a16="http://schemas.microsoft.com/office/drawing/2014/main" val="2775757063"/>
                    </a:ext>
                  </a:extLst>
                </a:gridCol>
                <a:gridCol w="1496527">
                  <a:extLst>
                    <a:ext uri="{9D8B030D-6E8A-4147-A177-3AD203B41FA5}">
                      <a16:colId xmlns:a16="http://schemas.microsoft.com/office/drawing/2014/main" val="296073606"/>
                    </a:ext>
                  </a:extLst>
                </a:gridCol>
                <a:gridCol w="942407">
                  <a:extLst>
                    <a:ext uri="{9D8B030D-6E8A-4147-A177-3AD203B41FA5}">
                      <a16:colId xmlns:a16="http://schemas.microsoft.com/office/drawing/2014/main" val="3031220041"/>
                    </a:ext>
                  </a:extLst>
                </a:gridCol>
              </a:tblGrid>
              <a:tr h="38069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6378935"/>
                  </a:ext>
                </a:extLst>
              </a:tr>
              <a:tr h="380693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Pump Efficiency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AU" sz="14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0913905"/>
                  </a:ext>
                </a:extLst>
              </a:tr>
              <a:tr h="380693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Shaft Power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4187025"/>
                  </a:ext>
                </a:extLst>
              </a:tr>
              <a:tr h="380693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 Efficiency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  <a:endParaRPr lang="en-AU" sz="14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4980335"/>
                  </a:ext>
                </a:extLst>
              </a:tr>
              <a:tr h="380693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Shaft Power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5690448"/>
                  </a:ext>
                </a:extLst>
              </a:tr>
              <a:tr h="380693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Margin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AU" sz="14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0121570"/>
                  </a:ext>
                </a:extLst>
              </a:tr>
              <a:tr h="380693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Required Power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7519396"/>
                  </a:ext>
                </a:extLst>
              </a:tr>
              <a:tr h="380693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Selection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600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5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1F9EC88-EF25-FD13-02E5-2CACFF040B41}"/>
              </a:ext>
            </a:extLst>
          </p:cNvPr>
          <p:cNvGrpSpPr/>
          <p:nvPr/>
        </p:nvGrpSpPr>
        <p:grpSpPr>
          <a:xfrm>
            <a:off x="258771" y="300715"/>
            <a:ext cx="643890" cy="828327"/>
            <a:chOff x="0" y="0"/>
            <a:chExt cx="444499" cy="596900"/>
          </a:xfrm>
          <a:solidFill>
            <a:srgbClr val="77B80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4E8F09-D041-A3EA-C5A3-9F8A98F68DCA}"/>
                </a:ext>
              </a:extLst>
            </p:cNvPr>
            <p:cNvSpPr/>
            <p:nvPr/>
          </p:nvSpPr>
          <p:spPr bwMode="auto">
            <a:xfrm>
              <a:off x="0" y="0"/>
              <a:ext cx="342900" cy="5969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D4283D-58EA-C99E-A77A-B924B247ECC0}"/>
                </a:ext>
              </a:extLst>
            </p:cNvPr>
            <p:cNvSpPr/>
            <p:nvPr/>
          </p:nvSpPr>
          <p:spPr bwMode="auto">
            <a:xfrm>
              <a:off x="398780" y="0"/>
              <a:ext cx="45719" cy="5969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5" name="Title 2">
            <a:extLst>
              <a:ext uri="{FF2B5EF4-FFF2-40B4-BE49-F238E27FC236}">
                <a16:creationId xmlns:a16="http://schemas.microsoft.com/office/drawing/2014/main" id="{EF24173D-3E46-0C4E-BCE8-307BA2C7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797" y="300715"/>
            <a:ext cx="10356769" cy="51641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Favourite Experience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6C2187B-510D-2045-A350-002D23CF32CC}"/>
              </a:ext>
            </a:extLst>
          </p:cNvPr>
          <p:cNvSpPr txBox="1">
            <a:spLocks/>
          </p:cNvSpPr>
          <p:nvPr/>
        </p:nvSpPr>
        <p:spPr>
          <a:xfrm>
            <a:off x="258771" y="1335198"/>
            <a:ext cx="5365852" cy="1290307"/>
          </a:xfrm>
          <a:prstGeom prst="rect">
            <a:avLst/>
          </a:prstGeom>
          <a:ln>
            <a:solidFill>
              <a:srgbClr val="77B8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AU" sz="15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Jamie </a:t>
            </a:r>
            <a:r>
              <a:rPr lang="en-AU" sz="1500" b="1" dirty="0" err="1"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Attree</a:t>
            </a:r>
            <a:endParaRPr lang="en-AU" sz="1500" b="1" dirty="0">
              <a:latin typeface="DengXian" panose="02010600030101010101" pitchFamily="2" charset="-122"/>
              <a:ea typeface="DengXian" panose="02010600030101010101" pitchFamily="2" charset="-122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AU" sz="1500" dirty="0"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Short problem solving workshop at SMK Taman Tunku, a local high school. Was a very stark difference to the schools in Australia.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92AFD25-395B-A842-A209-2B7680003EB0}"/>
              </a:ext>
            </a:extLst>
          </p:cNvPr>
          <p:cNvSpPr txBox="1">
            <a:spLocks/>
          </p:cNvSpPr>
          <p:nvPr/>
        </p:nvSpPr>
        <p:spPr>
          <a:xfrm>
            <a:off x="264402" y="2848380"/>
            <a:ext cx="5360221" cy="1604039"/>
          </a:xfrm>
          <a:prstGeom prst="rect">
            <a:avLst/>
          </a:prstGeom>
          <a:ln>
            <a:solidFill>
              <a:srgbClr val="77B800"/>
            </a:solidFill>
          </a:ln>
        </p:spPr>
        <p:txBody>
          <a:bodyPr lIns="91440" tIns="45720" rIns="91440" bIns="45720" anchor="t"/>
          <a:lstStyle>
            <a:lvl1pPr marL="536575" indent="-536575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 spc="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071563" indent="-355600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5271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9462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3653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8225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2797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7369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41941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AU" sz="1500" b="1" kern="0" spc="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Jacob Boon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sz="1500" kern="0" spc="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Appreciation of Malaysia and Borneo's challenges in balancing economic growth whilst not disrupting the natural environment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sz="1500" kern="0" spc="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Enjoyed working with students from other faculties </a:t>
            </a:r>
            <a:endParaRPr lang="en-AU" sz="1500" kern="0" spc="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99B036-27F0-9640-A047-E22054D92464}"/>
              </a:ext>
            </a:extLst>
          </p:cNvPr>
          <p:cNvGrpSpPr/>
          <p:nvPr/>
        </p:nvGrpSpPr>
        <p:grpSpPr>
          <a:xfrm>
            <a:off x="6048871" y="1097883"/>
            <a:ext cx="5317584" cy="2551915"/>
            <a:chOff x="264110" y="3934647"/>
            <a:chExt cx="5842288" cy="2605814"/>
          </a:xfrm>
        </p:grpSpPr>
        <p:pic>
          <p:nvPicPr>
            <p:cNvPr id="19" name="Picture 18" descr="A group of people standing next to a sign&#10;&#10;Description automatically generated with medium confidence">
              <a:extLst>
                <a:ext uri="{FF2B5EF4-FFF2-40B4-BE49-F238E27FC236}">
                  <a16:creationId xmlns:a16="http://schemas.microsoft.com/office/drawing/2014/main" id="{B8D61718-19A9-0942-A475-046FB3F9F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4110" y="3934648"/>
              <a:ext cx="3887927" cy="260581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D0976E1-34E1-6447-9CC8-AFE3807E1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826311" y="4260373"/>
              <a:ext cx="2605814" cy="1954361"/>
            </a:xfrm>
            <a:prstGeom prst="rect">
              <a:avLst/>
            </a:prstGeom>
          </p:spPr>
        </p:pic>
      </p:grpSp>
      <p:pic>
        <p:nvPicPr>
          <p:cNvPr id="21" name="Picture 13">
            <a:extLst>
              <a:ext uri="{FF2B5EF4-FFF2-40B4-BE49-F238E27FC236}">
                <a16:creationId xmlns:a16="http://schemas.microsoft.com/office/drawing/2014/main" id="{3632C670-D069-BD40-ABE5-347D270B51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871" y="3930557"/>
            <a:ext cx="4685761" cy="2626728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9609F91-E742-4E91-B37D-BA7C4AF1CA66}"/>
              </a:ext>
            </a:extLst>
          </p:cNvPr>
          <p:cNvSpPr txBox="1">
            <a:spLocks/>
          </p:cNvSpPr>
          <p:nvPr/>
        </p:nvSpPr>
        <p:spPr>
          <a:xfrm>
            <a:off x="258771" y="4627009"/>
            <a:ext cx="5360221" cy="1604039"/>
          </a:xfrm>
          <a:prstGeom prst="rect">
            <a:avLst/>
          </a:prstGeom>
          <a:ln>
            <a:solidFill>
              <a:srgbClr val="77B800"/>
            </a:solidFill>
          </a:ln>
        </p:spPr>
        <p:txBody>
          <a:bodyPr lIns="91440" tIns="45720" rIns="91440" bIns="45720" anchor="t"/>
          <a:lstStyle>
            <a:lvl1pPr marL="536575" indent="-536575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 spc="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071563" indent="-355600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5271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9462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3653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8225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2797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7369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41941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AU" sz="1500" b="1" kern="0" spc="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Matthew </a:t>
            </a:r>
            <a:r>
              <a:rPr lang="en-AU" sz="1500" b="1" kern="0" spc="0" dirty="0" err="1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Cleminson</a:t>
            </a:r>
            <a:endParaRPr lang="en-AU" sz="1500" b="1" kern="0" spc="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Arial"/>
            </a:endParaRPr>
          </a:p>
          <a:p>
            <a:pPr marL="0" indent="0"/>
            <a:r>
              <a:rPr lang="en-AU" sz="1500" kern="0" spc="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Opportunity to: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AU" sz="1500" kern="0" spc="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Immerse myself in different cultures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AU" sz="1500" kern="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Be empathetic of alternate opinions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AU" sz="1500" kern="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/>
              </a:rPr>
              <a:t>Engage with industry and international stakeholders</a:t>
            </a:r>
            <a:endParaRPr lang="en-AU" sz="1500" kern="0" spc="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37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919</Words>
  <Application>Microsoft Office PowerPoint</Application>
  <PresentationFormat>Widescreen</PresentationFormat>
  <Paragraphs>177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DengXian</vt:lpstr>
      <vt:lpstr>Arial</vt:lpstr>
      <vt:lpstr>Calibri</vt:lpstr>
      <vt:lpstr>Calibri Light</vt:lpstr>
      <vt:lpstr>Century Gothic</vt:lpstr>
      <vt:lpstr>Helvetica</vt:lpstr>
      <vt:lpstr>Office Theme</vt:lpstr>
      <vt:lpstr>PowerPoint Presentation</vt:lpstr>
      <vt:lpstr>A Sustainable Proposal for Sediment Bypass  in Existing Hydroelectric Plants</vt:lpstr>
      <vt:lpstr>Overview of Hydroelectric Plants (HEP) – Impacts &amp; Issues </vt:lpstr>
      <vt:lpstr>Environmental Impact of Sedimentation  </vt:lpstr>
      <vt:lpstr>Current Solutions</vt:lpstr>
      <vt:lpstr>Dredging</vt:lpstr>
      <vt:lpstr>Sediment Bypass System – Schematic Diagram  </vt:lpstr>
      <vt:lpstr>Sediment Bypass System – Pre feasibility Assessment  </vt:lpstr>
      <vt:lpstr>Favourite Experience</vt:lpstr>
      <vt:lpstr>Thank you for listening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Sheffield</dc:creator>
  <cp:lastModifiedBy>Rachel Sheffield</cp:lastModifiedBy>
  <cp:revision>1</cp:revision>
  <dcterms:created xsi:type="dcterms:W3CDTF">2023-03-26T07:33:14Z</dcterms:created>
  <dcterms:modified xsi:type="dcterms:W3CDTF">2023-03-26T07:36:24Z</dcterms:modified>
</cp:coreProperties>
</file>